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555" r:id="rId5"/>
    <p:sldId id="553" r:id="rId6"/>
    <p:sldId id="546" r:id="rId7"/>
    <p:sldId id="549" r:id="rId8"/>
    <p:sldId id="550" r:id="rId9"/>
    <p:sldId id="551" r:id="rId10"/>
    <p:sldId id="552" r:id="rId11"/>
    <p:sldId id="554" r:id="rId12"/>
  </p:sldIdLst>
  <p:sldSz cx="12192000" cy="6858000"/>
  <p:notesSz cx="700405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12"/>
    <a:srgbClr val="A513BD"/>
    <a:srgbClr val="66CCFF"/>
    <a:srgbClr val="FF00FF"/>
    <a:srgbClr val="FF66FF"/>
    <a:srgbClr val="C54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 autoAdjust="0"/>
    <p:restoredTop sz="94643"/>
  </p:normalViewPr>
  <p:slideViewPr>
    <p:cSldViewPr snapToGrid="0">
      <p:cViewPr>
        <p:scale>
          <a:sx n="60" d="100"/>
          <a:sy n="60" d="100"/>
        </p:scale>
        <p:origin x="-109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672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6725"/>
          </a:xfrm>
          <a:prstGeom prst="rect">
            <a:avLst/>
          </a:prstGeom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4F96183-26A3-405C-BF65-DFE2C2F64B19}" type="datetimeFigureOut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088" y="4473575"/>
            <a:ext cx="5603875" cy="3660775"/>
          </a:xfrm>
          <a:prstGeom prst="rect">
            <a:avLst/>
          </a:prstGeom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  <a:endParaRPr lang="es-MX" altLang="es-MX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300" cy="466725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163" y="8829675"/>
            <a:ext cx="3035300" cy="466725"/>
          </a:xfrm>
          <a:prstGeom prst="rect">
            <a:avLst/>
          </a:prstGeom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05102E6-3765-48A2-AC27-FC3A1482CB9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23499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dirty="0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dirty="0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7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>
              <a:ea typeface="ＭＳ Ｐゴシック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DED396DE-5E78-4C1D-B13B-8E849E2132F1}" type="slidenum">
              <a:rPr lang="es-MX" altLang="es-MX">
                <a:latin typeface="Calibri" panose="020F0502020204030204" pitchFamily="34" charset="0"/>
              </a:rPr>
              <a:pPr/>
              <a:t>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42C2-3280-48B3-B676-12D3AFA56495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4EF9-E0A7-4C79-B3C2-5D7779FFB0C2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9820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0A91-A1FA-4A74-B86D-634F99D31608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79D-740A-4A1E-BF96-50F5DCF4064E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6186-7376-4036-9CC3-52D73B634FAA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C7EF-60BD-4D49-9E45-6952099846D2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90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82A6-0166-4516-B805-0B370FC0679A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8824C-7CD7-48E7-BA62-2264B78AF593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275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89B8-81EB-4BB3-BBA1-55380BC40AA2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E2BC-C7DA-4F17-B4C2-608C10B5FD3A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0690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6F7F-8B86-4982-87C4-3A1A531F137E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2A6A2-ED6B-4A78-A987-8D5896F22BDF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4200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16B0-B71D-4573-9951-E11C1BBFD545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7244-8815-4B9C-AE96-6C0DACF1DCD2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062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9B6F-D7C5-4F75-8DB2-085202B1E59B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C271-DFEA-4053-B28C-4E27F1A47D7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0765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ACFE-FAA0-48F0-95B9-96F5623C4D0C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87B9-E8B1-49AA-A45D-03E64752F5A9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591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0DED-D1B2-49D9-A047-E4DEE05CDD24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22B02-0E88-4EB6-8250-4546D36E2309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6468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8234C-77D5-416F-9F1C-FD7DE4E655B2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A3F1-C95F-4186-A2CA-8FD3AFD5D2A8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696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D9D9D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0041AB-85C7-4F08-803A-F6FCAF6C2FEE}" type="datetime1">
              <a:rPr lang="es-MX" altLang="es-MX"/>
              <a:pPr>
                <a:defRPr/>
              </a:pPr>
              <a:t>28/04/2016</a:t>
            </a:fld>
            <a:endParaRPr lang="es-MX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s-MX" altLang="es-MX"/>
              <a:t>SUBDIRECCIÓN DE ENLACE OPERATIVO DE LA DGETI EN EL D.F.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3D897A-8F0B-4615-9F45-507B860A2698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bm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ica1234.webnode.es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http://www.kepler50.webnode.e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abp6.webnode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altLang="es-MX" smtClean="0"/>
              <a:t>SUBDIRECCIÓN DE ENLACE OPERATIVO DE LA DGETI EN EL D.F.</a:t>
            </a:r>
            <a:endParaRPr lang="es-MX" alt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46313" y="0"/>
            <a:ext cx="9945687" cy="9715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363538" eaLnBrk="1" hangingPunct="1"/>
            <a:r>
              <a:rPr lang="es-MX" altLang="es-MX" sz="1600" smtClean="0">
                <a:ea typeface="ＭＳ Ｐゴシック" charset="-128"/>
              </a:rPr>
              <a:t/>
            </a:r>
            <a:br>
              <a:rPr lang="es-MX" altLang="es-MX" sz="1600" smtClean="0">
                <a:ea typeface="ＭＳ Ｐゴシック" charset="-128"/>
              </a:rPr>
            </a:br>
            <a:r>
              <a:rPr lang="es-MX" altLang="es-MX" sz="1200" smtClean="0">
                <a:ea typeface="ＭＳ Ｐゴシック" charset="-128"/>
              </a:rPr>
              <a:t>SUBSECRETARÍA DE EDUCACIÓN MEDIA SUPERIOR</a:t>
            </a:r>
            <a:br>
              <a:rPr lang="es-MX" altLang="es-MX" sz="1200" smtClean="0">
                <a:ea typeface="ＭＳ Ｐゴシック" charset="-128"/>
              </a:rPr>
            </a:br>
            <a:r>
              <a:rPr lang="es-MX" altLang="es-MX" sz="1200" smtClean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smtClean="0">
                <a:ea typeface="ＭＳ Ｐゴシック" charset="-128"/>
              </a:rPr>
            </a:br>
            <a:r>
              <a:rPr lang="es-MX" altLang="es-MX" sz="1200" smtClean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smtClean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7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8680680" y="5438517"/>
            <a:ext cx="2052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MX" sz="2000" b="1" i="1" dirty="0" smtClean="0">
                <a:solidFill>
                  <a:srgbClr val="2E75B6"/>
                </a:solidFill>
                <a:latin typeface="Arial" panose="020B0604020202020204" pitchFamily="34" charset="0"/>
              </a:rPr>
              <a:t>Febrero 2016</a:t>
            </a:r>
            <a:endParaRPr lang="es-ES_tradnl" altLang="es-MX" sz="2000" b="1" i="1" dirty="0">
              <a:solidFill>
                <a:srgbClr val="2E75B6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20"/>
          <p:cNvSpPr>
            <a:spLocks noChangeArrowheads="1"/>
          </p:cNvSpPr>
          <p:nvPr/>
        </p:nvSpPr>
        <p:spPr bwMode="auto">
          <a:xfrm>
            <a:off x="4152678" y="2157512"/>
            <a:ext cx="65806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b="1" dirty="0" smtClean="0">
                <a:solidFill>
                  <a:srgbClr val="2E75B6"/>
                </a:solidFill>
                <a:latin typeface="Avenir Black" charset="0"/>
              </a:rPr>
              <a:t>“DIPLOMADO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800" b="1" dirty="0" smtClean="0">
                <a:solidFill>
                  <a:srgbClr val="2E75B6"/>
                </a:solidFill>
                <a:latin typeface="Avenir Black" charset="0"/>
              </a:rPr>
              <a:t>CAMBIO CLIMÁTICO”</a:t>
            </a:r>
            <a:endParaRPr lang="es-ES" altLang="es-MX" sz="4800" dirty="0">
              <a:solidFill>
                <a:srgbClr val="2E75B6"/>
              </a:solidFill>
              <a:latin typeface="Avenir Black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10192"/>
          <a:stretch/>
        </p:blipFill>
        <p:spPr bwMode="auto">
          <a:xfrm>
            <a:off x="1145611" y="4541435"/>
            <a:ext cx="2249214" cy="13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r="19377"/>
          <a:stretch/>
        </p:blipFill>
        <p:spPr bwMode="auto">
          <a:xfrm>
            <a:off x="1145609" y="1507703"/>
            <a:ext cx="2249216" cy="286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205323" y="3961482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FÍSICA</a:t>
            </a:r>
            <a:endParaRPr lang="es-MX" sz="4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1150883"/>
            <a:ext cx="11814415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52608" y="1023740"/>
            <a:ext cx="11414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600" b="1" dirty="0" smtClean="0">
                <a:latin typeface="Arial Black" panose="020B0A04020102020204" pitchFamily="34" charset="0"/>
              </a:rPr>
              <a:t>La Física en el cambio climático</a:t>
            </a:r>
            <a:endParaRPr lang="es-ES" alt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12276" y="2506450"/>
            <a:ext cx="399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411333" y="1572876"/>
            <a:ext cx="6199455" cy="1690412"/>
          </a:xfrm>
          <a:prstGeom prst="rightArrow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/>
              <a:t>Conocimientos  de ecología y química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801747" y="2573131"/>
            <a:ext cx="6608244" cy="192516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/>
              <a:t>Identificación fuentes de contaminación CDMX</a:t>
            </a:r>
            <a:endParaRPr lang="es-MX" sz="24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1739886" y="3753854"/>
            <a:ext cx="6199455" cy="16904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Efecto invernadero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2054200" y="4793139"/>
            <a:ext cx="6608244" cy="1925161"/>
          </a:xfrm>
          <a:prstGeom prst="rightArrow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/>
              <a:t>Física: Hidráulica y Leyes de termodinámica</a:t>
            </a:r>
            <a:endParaRPr lang="es-MX" sz="2400" b="1" dirty="0"/>
          </a:p>
        </p:txBody>
      </p:sp>
      <p:sp>
        <p:nvSpPr>
          <p:cNvPr id="8" name="7 Estrella de 5 puntas"/>
          <p:cNvSpPr/>
          <p:nvPr/>
        </p:nvSpPr>
        <p:spPr>
          <a:xfrm>
            <a:off x="7047572" y="1462369"/>
            <a:ext cx="4971796" cy="451166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ABP</a:t>
            </a: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CAMBIO CLIMÁTICO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801543" y="0"/>
            <a:ext cx="10515600" cy="1325563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558910" y="2070174"/>
            <a:ext cx="6476890" cy="4351338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INDAGACIÓN :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El sol como fuente natural de energía calorífica.</a:t>
            </a:r>
          </a:p>
          <a:p>
            <a:r>
              <a:rPr lang="es-MX" b="1" dirty="0" smtClean="0">
                <a:solidFill>
                  <a:srgbClr val="0070C0"/>
                </a:solidFill>
              </a:rPr>
              <a:t>Efecto termosifón.</a:t>
            </a:r>
            <a:endParaRPr lang="es-MX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dirty="0" smtClean="0"/>
              <a:t>  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CONTENIDOS:</a:t>
            </a:r>
          </a:p>
          <a:p>
            <a:r>
              <a:rPr lang="es-MX" b="1" dirty="0">
                <a:solidFill>
                  <a:srgbClr val="0070C0"/>
                </a:solidFill>
              </a:rPr>
              <a:t>Hidrodinámica, d</a:t>
            </a:r>
            <a:r>
              <a:rPr lang="es-MX" b="1" dirty="0" smtClean="0">
                <a:solidFill>
                  <a:srgbClr val="0070C0"/>
                </a:solidFill>
              </a:rPr>
              <a:t>ensidad </a:t>
            </a:r>
            <a:r>
              <a:rPr lang="es-MX" b="1" dirty="0">
                <a:solidFill>
                  <a:srgbClr val="0070C0"/>
                </a:solidFill>
              </a:rPr>
              <a:t>de los líquidos, </a:t>
            </a:r>
            <a:endParaRPr lang="es-MX" b="1" dirty="0" smtClean="0">
              <a:solidFill>
                <a:srgbClr val="0070C0"/>
              </a:solidFill>
            </a:endParaRPr>
          </a:p>
          <a:p>
            <a:r>
              <a:rPr lang="es-MX" b="1" dirty="0" smtClean="0">
                <a:solidFill>
                  <a:srgbClr val="0070C0"/>
                </a:solidFill>
              </a:rPr>
              <a:t>transmisión </a:t>
            </a:r>
            <a:r>
              <a:rPr lang="es-MX" b="1" dirty="0">
                <a:solidFill>
                  <a:srgbClr val="0070C0"/>
                </a:solidFill>
              </a:rPr>
              <a:t>de </a:t>
            </a:r>
            <a:r>
              <a:rPr lang="es-MX" b="1" dirty="0" smtClean="0">
                <a:solidFill>
                  <a:srgbClr val="0070C0"/>
                </a:solidFill>
              </a:rPr>
              <a:t>calor, temperatura y caudales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58910" y="1362288"/>
            <a:ext cx="11414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Proyecto ABP:  Calentador Solar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86" y="2716851"/>
            <a:ext cx="3875557" cy="2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37829" y="1347223"/>
            <a:ext cx="1141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Calentador Solar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93" y="44162"/>
            <a:ext cx="3509382" cy="88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8290" y="2210140"/>
            <a:ext cx="489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Proceso de construcción: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37829" y="3567434"/>
            <a:ext cx="3856442" cy="461665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 smtClean="0"/>
              <a:t>Recolección botellas PET 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47700" y="5402901"/>
            <a:ext cx="3646571" cy="46166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 smtClean="0"/>
              <a:t>Adecuación de botellas</a:t>
            </a:r>
            <a:endParaRPr lang="es-MX" sz="2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5" y="2665681"/>
            <a:ext cx="2512855" cy="190588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5" y="4657094"/>
            <a:ext cx="2313169" cy="178444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30" y="2733360"/>
            <a:ext cx="4361863" cy="28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37829" y="1347223"/>
            <a:ext cx="1141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Calentador Solar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0998" y="3489188"/>
            <a:ext cx="3329353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>Botellas  de PET con mecha para madera </a:t>
            </a:r>
            <a:endParaRPr lang="es-MX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66" y="2843725"/>
            <a:ext cx="2644409" cy="188977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39" y="2783986"/>
            <a:ext cx="3477335" cy="3421608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4480268" y="5790095"/>
            <a:ext cx="367877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 smtClean="0">
                <a:latin typeface="+mn-lt"/>
              </a:rPr>
              <a:t>Botellas  de PET  conformando el radiador </a:t>
            </a:r>
            <a:endParaRPr lang="es-MX" sz="2400" b="1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8290" y="2210140"/>
            <a:ext cx="489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Proceso de construcción: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7965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37829" y="1347223"/>
            <a:ext cx="1141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Calentador Solar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7828" y="2648717"/>
            <a:ext cx="2584771" cy="830997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>Puesta en marcha </a:t>
            </a:r>
          </a:p>
          <a:p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>del proyecto</a:t>
            </a:r>
            <a:endParaRPr lang="es-MX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22062" y="5144821"/>
            <a:ext cx="3630002" cy="1200329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>Se puede obtener agua con temperaturas de 60° a partir de 12 horas. </a:t>
            </a:r>
            <a:endParaRPr lang="es-MX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18" y="2538718"/>
            <a:ext cx="4465330" cy="36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2246313" y="0"/>
            <a:ext cx="9945687" cy="971550"/>
          </a:xfrm>
          <a:solidFill>
            <a:schemeClr val="bg1"/>
          </a:solidFill>
        </p:spPr>
        <p:txBody>
          <a:bodyPr/>
          <a:lstStyle/>
          <a:p>
            <a:pPr marL="363538" eaLnBrk="1" hangingPunct="1"/>
            <a:r>
              <a:rPr lang="es-MX" altLang="es-MX" sz="1600" dirty="0" smtClean="0">
                <a:ea typeface="ＭＳ Ｐゴシック" charset="-128"/>
              </a:rPr>
              <a:t/>
            </a:r>
            <a:br>
              <a:rPr lang="es-MX" altLang="es-MX" sz="1600" dirty="0" smtClean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SUBSECRETARÍA DE EDUCACIÓN MEDIA SUPERIOR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DIRECCIÓN GENERAL DE EDUCACIÓN TECNOLÓGICA INDUSTRIAL</a:t>
            </a:r>
            <a:br>
              <a:rPr lang="es-MX" altLang="es-MX" sz="1200" dirty="0">
                <a:ea typeface="ＭＳ Ｐゴシック" charset="-128"/>
              </a:rPr>
            </a:br>
            <a:r>
              <a:rPr lang="es-MX" altLang="es-MX" sz="1200" dirty="0">
                <a:ea typeface="ＭＳ Ｐゴシック" charset="-128"/>
              </a:rPr>
              <a:t>SUBDIRECCIÓN DE ENLACE OPERATIVO DE LA DGETI EN LA CDMX</a:t>
            </a:r>
            <a:br>
              <a:rPr lang="es-MX" altLang="es-MX" sz="1200" dirty="0">
                <a:ea typeface="ＭＳ Ｐゴシック" charset="-128"/>
              </a:rPr>
            </a:br>
            <a:endParaRPr lang="es-MX" altLang="es-MX" sz="1200" dirty="0" smtClean="0">
              <a:ea typeface="ＭＳ Ｐゴシック" charset="-128"/>
            </a:endParaRPr>
          </a:p>
        </p:txBody>
      </p:sp>
      <p:pic>
        <p:nvPicPr>
          <p:cNvPr id="5123" name="Picture 2" descr="http://www.sepbcs.gob.mx/convocatorias/2013/SEP_horizontal_WEB-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07486" y="1104900"/>
            <a:ext cx="11414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MX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Calentador Solar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48" y="0"/>
            <a:ext cx="386031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7486" y="2493473"/>
            <a:ext cx="3527913" cy="523220"/>
          </a:xfrm>
          <a:prstGeom prst="rect">
            <a:avLst/>
          </a:prstGeom>
          <a:solidFill>
            <a:srgbClr val="EE6C1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+mn-lt"/>
              </a:rPr>
              <a:t>I</a:t>
            </a:r>
            <a:r>
              <a:rPr lang="es-MX" sz="2800" dirty="0" smtClean="0">
                <a:solidFill>
                  <a:schemeClr val="bg1"/>
                </a:solidFill>
                <a:latin typeface="+mn-lt"/>
              </a:rPr>
              <a:t>nformación disponible</a:t>
            </a:r>
            <a:endParaRPr lang="es-MX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76" y="2220504"/>
            <a:ext cx="3300940" cy="207530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14" y="3408933"/>
            <a:ext cx="3418881" cy="21785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7" y="3560184"/>
            <a:ext cx="2971544" cy="211671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013200" y="4387184"/>
            <a:ext cx="414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hlinkClick r:id="rId8"/>
              </a:rPr>
              <a:t>www.fisica1234.webnode.es</a:t>
            </a:r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264446" y="5956357"/>
            <a:ext cx="358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hlinkClick r:id="rId9"/>
              </a:rPr>
              <a:t>www.abp6.webnode.es</a:t>
            </a:r>
            <a:endParaRPr lang="es-MX" sz="24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76200" y="6003011"/>
            <a:ext cx="393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hlinkClick r:id="rId10"/>
              </a:rPr>
              <a:t>www.kepler50.webnode.es</a:t>
            </a:r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1948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250774-deee-49a2-81f2-67c8111b81aa">
      <UserInfo>
        <DisplayName>Gisela Chargoy</DisplayName>
        <AccountId>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6E7314FD8A56469243D8183F58634F" ma:contentTypeVersion="3" ma:contentTypeDescription="Crear nuevo documento." ma:contentTypeScope="" ma:versionID="33a7e68d0dd034d78ce3e35b94ab3a4a">
  <xsd:schema xmlns:xsd="http://www.w3.org/2001/XMLSchema" xmlns:xs="http://www.w3.org/2001/XMLSchema" xmlns:p="http://schemas.microsoft.com/office/2006/metadata/properties" xmlns:ns3="ae250774-deee-49a2-81f2-67c8111b81aa" targetNamespace="http://schemas.microsoft.com/office/2006/metadata/properties" ma:root="true" ma:fieldsID="d2dcc4608b79a1ff362cffd80f20701e" ns3:_="">
    <xsd:import namespace="ae250774-deee-49a2-81f2-67c8111b81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50774-deee-49a2-81f2-67c8111b81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D979C-FF5C-4F2E-9FE2-5BEAEC6D5512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e250774-deee-49a2-81f2-67c8111b81aa"/>
  </ds:schemaRefs>
</ds:datastoreItem>
</file>

<file path=customXml/itemProps2.xml><?xml version="1.0" encoding="utf-8"?>
<ds:datastoreItem xmlns:ds="http://schemas.openxmlformats.org/officeDocument/2006/customXml" ds:itemID="{88E04C62-BFAF-484B-A8E2-822D808C0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250774-deee-49a2-81f2-67c8111b8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01E9ED-8C4A-40C5-B4B2-74516D1A9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151</Words>
  <Application>Microsoft Office PowerPoint</Application>
  <PresentationFormat>Personalizado</PresentationFormat>
  <Paragraphs>54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  <vt:lpstr> SUBSECRETARÍA DE EDUCACIÓN MEDIA SUPERIOR DIRECCIÓN GENERAL DE EDUCACIÓN TECNOLÓGICA INDUSTRIAL SUBDIRECCIÓN DE ENLACE OPERATIVO DE LA DGETI EN LA CDMX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Vere</dc:creator>
  <cp:lastModifiedBy>hp</cp:lastModifiedBy>
  <cp:revision>453</cp:revision>
  <cp:lastPrinted>2014-01-20T23:11:30Z</cp:lastPrinted>
  <dcterms:created xsi:type="dcterms:W3CDTF">2013-09-04T13:30:04Z</dcterms:created>
  <dcterms:modified xsi:type="dcterms:W3CDTF">2016-04-29T04:45:00Z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0x010100886E7314FD8A56469243D8183F58634F</vt:lpwstr>
  </property>
</Properties>
</file>